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84" r:id="rId3"/>
    <p:sldId id="285" r:id="rId4"/>
    <p:sldId id="286" r:id="rId5"/>
    <p:sldId id="283" r:id="rId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 autoAdjust="0"/>
    <p:restoredTop sz="88034" autoAdjust="0"/>
  </p:normalViewPr>
  <p:slideViewPr>
    <p:cSldViewPr>
      <p:cViewPr varScale="1">
        <p:scale>
          <a:sx n="69" d="100"/>
          <a:sy n="69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46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75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29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73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add author information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96200" y="5791200"/>
            <a:ext cx="1371600" cy="10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CBEC585F-C108-48D6-9331-6628A0FBB73B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7293A964-5F5E-47DC-ABD9-08A6A9FFD04F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r"/>
            <a:fld id="{968C9C2A-D3B8-4543-8A47-F59C20C16D9A}" type="datetime1">
              <a:rPr lang="en-US" smtClean="0"/>
              <a:pPr algn="r"/>
              <a:t>4/10/2017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r"/>
            <a:fld id="{29ED4C97-3C5D-482A-99AD-AD992C3024DE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3EF8FEE9-63ED-4C1B-8C25-9B47C2DA1E72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lang="en-US" dirty="0"/>
              <a:t>Company</a:t>
            </a:r>
            <a:r>
              <a:rPr lang="en-US" baseline="0" dirty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/>
              <a:t>Amount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pPr algn="r"/>
            <a:fld id="{E8BD303E-7304-41BE-B693-A76D7275A3B0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4/10/2017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3B9D0E9-7F95-4423-9114-95494EF8154E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828FD173-2CB3-4214-8741-970D8D476901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A1704A40-8D3B-4404-9986-2B5D36474D63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DE3B91AD-F2C9-43CB-A84C-1D5C130F2509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27D93220-918A-400D-B3FA-D8B22567DEBB}" type="datetime1">
              <a:rPr lang="en-US" smtClean="0"/>
              <a:pPr algn="r"/>
              <a:t>4/10/2017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4/10/2017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8" cstate="print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Pitchbook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718679"/>
            <a:ext cx="9144000" cy="3139321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81000" y="5562600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/>
              <a:t>Revising the Manitoba ELA K-8 </a:t>
            </a:r>
            <a:r>
              <a:rPr lang="en-US" sz="3400" b="1" dirty="0" smtClean="0"/>
              <a:t>Curriculum</a:t>
            </a:r>
            <a:endParaRPr lang="en-US" sz="1500" b="1" dirty="0"/>
          </a:p>
          <a:p>
            <a:pPr algn="r"/>
            <a:r>
              <a:rPr lang="en-US" sz="1600" dirty="0"/>
              <a:t>A phased-in </a:t>
            </a:r>
            <a:r>
              <a:rPr lang="en-US" sz="1600" dirty="0" smtClean="0"/>
              <a:t>implementation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858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The current Manitoba ELA K-12 Curriculum is  a series of activities focused on isolated skills and strategies.</a:t>
            </a:r>
            <a:endParaRPr lang="en-CA" sz="14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1200" y="3581400"/>
            <a:ext cx="672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Gr. 12</a:t>
            </a:r>
            <a:endParaRPr lang="en-CA" sz="1600" dirty="0">
              <a:solidFill>
                <a:schemeClr val="bg1"/>
              </a:solidFill>
            </a:endParaRPr>
          </a:p>
        </p:txBody>
      </p:sp>
      <p:pic>
        <p:nvPicPr>
          <p:cNvPr id="4" name="Picture 3" descr="where are we.jpg"/>
          <p:cNvPicPr>
            <a:picLocks noChangeAspect="1"/>
          </p:cNvPicPr>
          <p:nvPr/>
        </p:nvPicPr>
        <p:blipFill>
          <a:blip r:embed="rId3" cstate="print"/>
          <a:srcRect b="11538"/>
          <a:stretch>
            <a:fillRect/>
          </a:stretch>
        </p:blipFill>
        <p:spPr>
          <a:xfrm>
            <a:off x="-1" y="0"/>
            <a:ext cx="9144001" cy="548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34400" y="44196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KG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657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Gr. 12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1816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Does the Current Manitoba ELA K-8 Curriculum Meet the Needs of all Students?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724400" y="4826675"/>
            <a:ext cx="4419600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revise the </a:t>
            </a:r>
            <a:r>
              <a:rPr lang="en-US" dirty="0" err="1"/>
              <a:t>ela</a:t>
            </a:r>
            <a:r>
              <a:rPr lang="en-US" dirty="0"/>
              <a:t> curriculum?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152400"/>
            <a:ext cx="8839200" cy="457200"/>
          </a:xfrm>
          <a:noFill/>
        </p:spPr>
        <p:txBody>
          <a:bodyPr>
            <a:no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+mj-lt"/>
                <a:cs typeface="Arial" pitchFamily="34" charset="0"/>
              </a:rPr>
              <a:t>Rationale for ELA Changes</a:t>
            </a:r>
            <a:endParaRPr lang="en-US" sz="2000" b="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114300"/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114300">
              <a:buFont typeface="Arial" pitchFamily="34" charset="0"/>
              <a:buChar char="•"/>
            </a:pPr>
            <a:endParaRPr lang="en-US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CA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28600" y="4724400"/>
            <a:ext cx="4724400" cy="3810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kern="0" dirty="0">
                <a:latin typeface="+mj-lt"/>
                <a:cs typeface="Arial" pitchFamily="34" charset="0"/>
              </a:rPr>
              <a:t>Guiding Principles</a:t>
            </a:r>
            <a:r>
              <a:rPr lang="en-US" sz="2000" b="1" kern="0" dirty="0">
                <a:latin typeface="+mj-lt"/>
                <a:cs typeface="Arial" pitchFamily="34" charset="0"/>
              </a:rPr>
              <a:t>: Language is . .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8600" y="5105400"/>
            <a:ext cx="4419600" cy="4572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>
                <a:cs typeface="Arial" pitchFamily="34" charset="0"/>
              </a:rPr>
              <a:t>Central to all learning and understanding ourselves, communities and world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>
                <a:cs typeface="Arial" pitchFamily="34" charset="0"/>
              </a:rPr>
              <a:t>Contextual, multi purposed and socially constructed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>
                <a:cs typeface="Arial" pitchFamily="34" charset="0"/>
              </a:rPr>
              <a:t>Complex, continuous, evolving and individual to wide-ranging language demands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2895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+mj-lt"/>
                <a:cs typeface="Arial" pitchFamily="34" charset="0"/>
              </a:rPr>
              <a:t>We Want </a:t>
            </a:r>
            <a:r>
              <a:rPr lang="en-US" sz="2000" b="1" u="sng" dirty="0" smtClean="0">
                <a:latin typeface="+mj-lt"/>
                <a:cs typeface="Arial" pitchFamily="34" charset="0"/>
              </a:rPr>
              <a:t>Students </a:t>
            </a:r>
            <a:r>
              <a:rPr lang="en-US" sz="2000" b="1" u="sng" dirty="0">
                <a:latin typeface="+mj-lt"/>
                <a:cs typeface="Arial" pitchFamily="34" charset="0"/>
              </a:rPr>
              <a:t>to Be</a:t>
            </a:r>
            <a:endParaRPr lang="en-CA" sz="20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" y="3276600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173038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 Active learners who co-construct their learning and develop awareness of identities in school, home, the community and the world as well as understand the many purposes, uses and power of language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Flexible, reflective, critical thinkers who participate in complex and meaningful contexts for personal, social and academic purposes</a:t>
            </a:r>
          </a:p>
          <a:p>
            <a:endParaRPr lang="en-C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3714750" cy="271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28600" y="533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pitchFamily="34" charset="0"/>
              </a:rPr>
              <a:t>Our current ELA curriculum focuses on a series of activities, isolated skills and strategies. </a:t>
            </a:r>
          </a:p>
          <a:p>
            <a:r>
              <a:rPr lang="en-US" sz="1600" dirty="0">
                <a:cs typeface="Arial" pitchFamily="34" charset="0"/>
              </a:rPr>
              <a:t>Moving forward, Manitoba’s ELA curriculum must:</a:t>
            </a:r>
          </a:p>
          <a:p>
            <a:endParaRPr lang="en-US" sz="1600" dirty="0">
              <a:cs typeface="Arial" pitchFamily="34" charset="0"/>
            </a:endParaRPr>
          </a:p>
          <a:p>
            <a:pPr marL="166688" indent="179388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 Be </a:t>
            </a:r>
            <a:r>
              <a:rPr lang="en-US" sz="1600" b="1" dirty="0">
                <a:cs typeface="Arial" pitchFamily="34" charset="0"/>
              </a:rPr>
              <a:t>evidence and research-based</a:t>
            </a:r>
          </a:p>
          <a:p>
            <a:pPr marL="401638" indent="-234950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Focus on students as </a:t>
            </a:r>
            <a:r>
              <a:rPr lang="en-US" sz="1600" b="1" dirty="0">
                <a:cs typeface="Arial" pitchFamily="34" charset="0"/>
              </a:rPr>
              <a:t>competent literacy learners </a:t>
            </a:r>
            <a:r>
              <a:rPr lang="en-US" sz="1600" dirty="0">
                <a:cs typeface="Arial" pitchFamily="34" charset="0"/>
              </a:rPr>
              <a:t>who build upon their competencies</a:t>
            </a:r>
          </a:p>
          <a:p>
            <a:pPr marL="401638" indent="-234950"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Support learning in </a:t>
            </a:r>
            <a:r>
              <a:rPr lang="en-US" sz="1600" b="1" dirty="0">
                <a:cs typeface="Arial" pitchFamily="34" charset="0"/>
              </a:rPr>
              <a:t>complex, authentic,  rich, meaningful contexts</a:t>
            </a:r>
            <a:r>
              <a:rPr lang="en-US" sz="1600" dirty="0">
                <a:cs typeface="Arial" pitchFamily="34" charset="0"/>
              </a:rPr>
              <a:t> </a:t>
            </a:r>
            <a:endParaRPr lang="en-CA" dirty="0"/>
          </a:p>
        </p:txBody>
      </p:sp>
      <p:sp>
        <p:nvSpPr>
          <p:cNvPr id="37" name="TextBox 36"/>
          <p:cNvSpPr txBox="1"/>
          <p:nvPr/>
        </p:nvSpPr>
        <p:spPr>
          <a:xfrm>
            <a:off x="4876800" y="2362200"/>
            <a:ext cx="228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38" name="TextBox 37"/>
          <p:cNvSpPr txBox="1"/>
          <p:nvPr/>
        </p:nvSpPr>
        <p:spPr>
          <a:xfrm>
            <a:off x="8001000" y="2286000"/>
            <a:ext cx="228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65194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Power and Agency</a:t>
            </a:r>
            <a:endParaRPr lang="en-CA" sz="1600" b="1" dirty="0"/>
          </a:p>
        </p:txBody>
      </p:sp>
      <p:pic>
        <p:nvPicPr>
          <p:cNvPr id="17" name="Picture 16" descr="experiences-2016-Feb29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5257800" y="5181600"/>
            <a:ext cx="1219200" cy="520700"/>
          </a:xfrm>
          <a:prstGeom prst="rect">
            <a:avLst/>
          </a:prstGeom>
        </p:spPr>
      </p:pic>
      <p:pic>
        <p:nvPicPr>
          <p:cNvPr id="16" name="Picture 15" descr="KeySmart-2.0.jpg"/>
          <p:cNvPicPr>
            <a:picLocks noChangeAspect="1"/>
          </p:cNvPicPr>
          <p:nvPr/>
        </p:nvPicPr>
        <p:blipFill>
          <a:blip r:embed="rId4" cstate="print"/>
          <a:srcRect t="14399" b="13605"/>
          <a:stretch>
            <a:fillRect/>
          </a:stretch>
        </p:blipFill>
        <p:spPr>
          <a:xfrm>
            <a:off x="5257800" y="6019800"/>
            <a:ext cx="1219200" cy="538480"/>
          </a:xfrm>
          <a:prstGeom prst="rect">
            <a:avLst/>
          </a:prstGeom>
        </p:spPr>
      </p:pic>
      <p:pic>
        <p:nvPicPr>
          <p:cNvPr id="32" name="Picture 31" descr="dpimtcmbfgtpaeofpoyr.jp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7162800" y="5181600"/>
            <a:ext cx="1244600" cy="533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1600" y="5638800"/>
            <a:ext cx="173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Sense Making</a:t>
            </a:r>
            <a:endParaRPr lang="en-CA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181600" y="651944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System </a:t>
            </a:r>
            <a:endParaRPr lang="en-CA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781800" y="56388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Exploration &amp; Design</a:t>
            </a:r>
            <a:endParaRPr lang="en-CA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800600" y="4800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Four ELA Practices</a:t>
            </a:r>
            <a:endParaRPr lang="en-CA" b="1" dirty="0"/>
          </a:p>
        </p:txBody>
      </p:sp>
      <p:pic>
        <p:nvPicPr>
          <p:cNvPr id="2055" name="Picture 7" descr="Image result for icon student peace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7239000" y="6019800"/>
            <a:ext cx="1133475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7620000" y="61722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should </a:t>
            </a:r>
            <a:r>
              <a:rPr lang="en-US" dirty="0" err="1"/>
              <a:t>ela</a:t>
            </a:r>
            <a:r>
              <a:rPr lang="en-US" dirty="0"/>
              <a:t> classrooms look like? 		</a:t>
            </a:r>
            <a:endParaRPr lang="en-CA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152400"/>
            <a:ext cx="7924800" cy="304800"/>
          </a:xfrm>
          <a:prstGeom prst="rect">
            <a:avLst/>
          </a:prstGeom>
          <a:noFill/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What Should ELA Practices Look Like?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endParaRPr kumimoji="0" lang="en-CA" sz="2000" b="1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32" name="Picture 6" descr="Image result for check mark x"/>
          <p:cNvPicPr>
            <a:picLocks noChangeAspect="1" noChangeArrowheads="1"/>
          </p:cNvPicPr>
          <p:nvPr/>
        </p:nvPicPr>
        <p:blipFill>
          <a:blip r:embed="rId2" cstate="print"/>
          <a:srcRect t="36715" r="81467" b="49758"/>
          <a:stretch>
            <a:fillRect/>
          </a:stretch>
        </p:blipFill>
        <p:spPr bwMode="auto">
          <a:xfrm>
            <a:off x="228600" y="533400"/>
            <a:ext cx="304800" cy="5334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57200" y="6096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Support Language Choices: </a:t>
            </a:r>
            <a:r>
              <a:rPr lang="en-US" sz="1600" u="sng" dirty="0"/>
              <a:t>Use language as Sense Making </a:t>
            </a:r>
            <a:r>
              <a:rPr lang="en-US" sz="1600" dirty="0"/>
              <a:t>to assess and build prior knowledge by using generative content. The curriculum is co-constructed to address issues students and teachers consider important. Students understand information by using strategies and communicate in effective ways for purpose and audience. </a:t>
            </a:r>
            <a:endParaRPr lang="en-CA" sz="1600" dirty="0"/>
          </a:p>
          <a:p>
            <a:r>
              <a:rPr lang="en-US" sz="1600" dirty="0"/>
              <a:t> </a:t>
            </a:r>
            <a:endParaRPr lang="en-CA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6096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Create New Knowledge: </a:t>
            </a:r>
            <a:r>
              <a:rPr lang="en-US" sz="1600" u="sng" dirty="0"/>
              <a:t>Use language as Exploration and Design</a:t>
            </a:r>
            <a:r>
              <a:rPr lang="en-US" sz="1600" dirty="0"/>
              <a:t> to deepen students’ knowledge for themselves and others for personal, social and academic needs. Create new ideas and solve  problems through research, inquiry, interpreting and communicating.</a:t>
            </a:r>
            <a:endParaRPr lang="en-CA" sz="1600" dirty="0"/>
          </a:p>
        </p:txBody>
      </p:sp>
      <p:pic>
        <p:nvPicPr>
          <p:cNvPr id="39" name="Picture 6" descr="Image result for check mark x"/>
          <p:cNvPicPr>
            <a:picLocks noChangeAspect="1" noChangeArrowheads="1"/>
          </p:cNvPicPr>
          <p:nvPr/>
        </p:nvPicPr>
        <p:blipFill>
          <a:blip r:embed="rId2" cstate="print"/>
          <a:srcRect t="36715" r="81467" b="49758"/>
          <a:stretch>
            <a:fillRect/>
          </a:stretch>
        </p:blipFill>
        <p:spPr bwMode="auto">
          <a:xfrm>
            <a:off x="228600" y="2667000"/>
            <a:ext cx="304800" cy="53340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81000" y="2743200"/>
            <a:ext cx="4267200" cy="156966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Build Competencies &amp; Self Actualize: </a:t>
            </a:r>
            <a:r>
              <a:rPr lang="en-US" sz="1600" u="sng" dirty="0"/>
              <a:t>Use language as a System </a:t>
            </a:r>
            <a:r>
              <a:rPr lang="en-US" sz="1600" dirty="0"/>
              <a:t>to </a:t>
            </a:r>
            <a:r>
              <a:rPr lang="en-US" sz="1600" dirty="0" smtClean="0"/>
              <a:t>metacognitively </a:t>
            </a:r>
            <a:r>
              <a:rPr lang="en-US" sz="1600" dirty="0"/>
              <a:t>investigate, understand and apply how language works as patterns, relationships and conventions for communication and making meaning: decoding, coding, grammar, spelling, vocabulary. </a:t>
            </a:r>
            <a:endParaRPr lang="en-CA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6800" y="25908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Take Transformative Action: </a:t>
            </a:r>
            <a:r>
              <a:rPr lang="en-US" sz="1600" u="sng" dirty="0"/>
              <a:t>Use language as Power and Agency </a:t>
            </a:r>
            <a:r>
              <a:rPr lang="en-US" sz="1600" dirty="0"/>
              <a:t>to foster critical thinking, explore and analyze inequalities, viewpoints, biases and investigate issues and conflicts for greater equity at school, home, community and the world. </a:t>
            </a:r>
            <a:endParaRPr lang="en-CA" sz="1600" dirty="0"/>
          </a:p>
        </p:txBody>
      </p:sp>
      <p:pic>
        <p:nvPicPr>
          <p:cNvPr id="43" name="Picture 6" descr="Image result for check mark x"/>
          <p:cNvPicPr>
            <a:picLocks noChangeAspect="1" noChangeArrowheads="1"/>
          </p:cNvPicPr>
          <p:nvPr/>
        </p:nvPicPr>
        <p:blipFill>
          <a:blip r:embed="rId2" cstate="print"/>
          <a:srcRect t="36715" r="81467" b="49758"/>
          <a:stretch>
            <a:fillRect/>
          </a:stretch>
        </p:blipFill>
        <p:spPr bwMode="auto">
          <a:xfrm>
            <a:off x="4648200" y="2514600"/>
            <a:ext cx="304800" cy="533400"/>
          </a:xfrm>
          <a:prstGeom prst="rect">
            <a:avLst/>
          </a:prstGeom>
          <a:noFill/>
        </p:spPr>
      </p:pic>
      <p:pic>
        <p:nvPicPr>
          <p:cNvPr id="45" name="Picture 6" descr="Image result for check mark x"/>
          <p:cNvPicPr>
            <a:picLocks noChangeAspect="1" noChangeArrowheads="1"/>
          </p:cNvPicPr>
          <p:nvPr/>
        </p:nvPicPr>
        <p:blipFill>
          <a:blip r:embed="rId2" cstate="print"/>
          <a:srcRect t="36715" r="81467" b="49758"/>
          <a:stretch>
            <a:fillRect/>
          </a:stretch>
        </p:blipFill>
        <p:spPr bwMode="auto">
          <a:xfrm>
            <a:off x="4648200" y="533400"/>
            <a:ext cx="304800" cy="533400"/>
          </a:xfrm>
          <a:prstGeom prst="rect">
            <a:avLst/>
          </a:prstGeom>
          <a:noFill/>
        </p:spPr>
      </p:pic>
      <p:pic>
        <p:nvPicPr>
          <p:cNvPr id="37" name="Picture 36" descr="debate_len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105400"/>
            <a:ext cx="2819400" cy="145127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838200" y="6581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Rockwood School, Multiage Class Gr. 4, 5, 6</a:t>
            </a:r>
            <a:endParaRPr lang="en-CA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838200" y="4572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Which classroom uses guiding principles of language and ELA practices to support students’ personal, </a:t>
            </a:r>
          </a:p>
          <a:p>
            <a:r>
              <a:rPr lang="en-US" sz="1400" i="1" dirty="0"/>
              <a:t>social, academic and global competencies? </a:t>
            </a:r>
            <a:endParaRPr lang="en-CA" sz="1400" i="1" dirty="0"/>
          </a:p>
        </p:txBody>
      </p:sp>
      <p:pic>
        <p:nvPicPr>
          <p:cNvPr id="50" name="Picture 49" descr="waywayseecappo first nation school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4876800" y="5029200"/>
            <a:ext cx="3200400" cy="15575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800600" y="658100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Waywayseecappo First Nation, KG class</a:t>
            </a:r>
            <a:endParaRPr lang="en-CA" sz="1200" dirty="0"/>
          </a:p>
        </p:txBody>
      </p:sp>
      <p:pic>
        <p:nvPicPr>
          <p:cNvPr id="33795" name="Picture 3" descr="C:\Users\Muse\AppData\Local\Microsoft\Windows\INetCache\IE\QDEIRWUJ\lightbul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572000"/>
            <a:ext cx="533400" cy="525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the revised ELA curriculum structured?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780" r="5085" b="25641"/>
          <a:stretch>
            <a:fillRect/>
          </a:stretch>
        </p:blipFill>
        <p:spPr bwMode="auto">
          <a:xfrm>
            <a:off x="228600" y="2286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Nested System- Interrelated ways teachers and students learn in context</a:t>
            </a:r>
            <a:endParaRPr lang="en-CA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85800"/>
            <a:ext cx="4495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/>
              <a:t> Elements </a:t>
            </a:r>
            <a:r>
              <a:rPr lang="en-US" sz="1600" dirty="0"/>
              <a:t>describe the </a:t>
            </a:r>
            <a:r>
              <a:rPr lang="en-US" sz="1600" b="1" dirty="0"/>
              <a:t>four language practices</a:t>
            </a:r>
            <a:r>
              <a:rPr lang="en-US" sz="1600" dirty="0"/>
              <a:t>, grounding teaching and learning, enacted in all K-12 grade levels</a:t>
            </a:r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Practices and elements are grouped into</a:t>
            </a:r>
            <a:r>
              <a:rPr lang="en-US" sz="1600" b="1" dirty="0"/>
              <a:t> three bands</a:t>
            </a:r>
            <a:r>
              <a:rPr lang="en-US" sz="1600" dirty="0"/>
              <a:t>  (K-2, 3-5, 6-8) with  </a:t>
            </a:r>
            <a:r>
              <a:rPr lang="en-US" sz="1600" b="1" dirty="0"/>
              <a:t>descriptors</a:t>
            </a:r>
            <a:r>
              <a:rPr lang="en-US" sz="1600" dirty="0"/>
              <a:t>. These support teachers in long-term reflection on student learning and progress and help build student portfolios over time (grade/band)</a:t>
            </a:r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b="1" dirty="0"/>
              <a:t>Sample of Observable Behaviors </a:t>
            </a:r>
            <a:r>
              <a:rPr lang="en-US" sz="1600" dirty="0"/>
              <a:t>provide what students  might say or do</a:t>
            </a:r>
            <a:endParaRPr lang="en-CA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934123"/>
            <a:ext cx="83058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+mj-lt"/>
              </a:rPr>
              <a:t>Time Frames for ELA </a:t>
            </a:r>
            <a:r>
              <a:rPr lang="en-US" sz="1600" dirty="0"/>
              <a:t>35% of flexible instructional time; No more than half of that time consists of non-contextualized Programmatic </a:t>
            </a:r>
            <a:r>
              <a:rPr lang="en-US" sz="1600" dirty="0" smtClean="0"/>
              <a:t>Structures. </a:t>
            </a:r>
            <a:r>
              <a:rPr lang="en-US" sz="1600" dirty="0"/>
              <a:t>Daily Read alouds and independent textual interactions for 30 minutes not including instructional time.</a:t>
            </a:r>
          </a:p>
          <a:p>
            <a:endParaRPr lang="en-US" sz="1600" dirty="0"/>
          </a:p>
          <a:p>
            <a:r>
              <a:rPr lang="en-US" sz="2000" b="1" u="sng" dirty="0">
                <a:latin typeface="+mj-lt"/>
              </a:rPr>
              <a:t>Purposeful Assessment</a:t>
            </a:r>
            <a:r>
              <a:rPr lang="en-US" sz="2000" u="sng" dirty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600" b="1" dirty="0"/>
              <a:t>Assessment </a:t>
            </a:r>
            <a:r>
              <a:rPr lang="en-US" sz="1600" b="1" u="sng" dirty="0"/>
              <a:t>for</a:t>
            </a:r>
            <a:r>
              <a:rPr lang="en-US" sz="1600" b="1" dirty="0"/>
              <a:t> Learning (AFL): </a:t>
            </a:r>
            <a:r>
              <a:rPr lang="en-US" sz="1600" dirty="0"/>
              <a:t>Teachers observe what students know  and do to give constructive feedback and guide instruction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Assessment </a:t>
            </a:r>
            <a:r>
              <a:rPr lang="en-US" sz="1600" b="1" u="sng" dirty="0"/>
              <a:t>as</a:t>
            </a:r>
            <a:r>
              <a:rPr lang="en-US" sz="1600" b="1" dirty="0"/>
              <a:t> Learning (AAL): </a:t>
            </a:r>
            <a:r>
              <a:rPr lang="en-US" sz="1600" dirty="0"/>
              <a:t>Students take responsibility for what they know and do and  develop awareness to make informed decisions about their learning</a:t>
            </a:r>
          </a:p>
          <a:p>
            <a:pPr marL="342900" indent="-342900">
              <a:buAutoNum type="arabicPeriod"/>
            </a:pPr>
            <a:r>
              <a:rPr lang="en-US" sz="1600" b="1" dirty="0"/>
              <a:t>Assessment </a:t>
            </a:r>
            <a:r>
              <a:rPr lang="en-US" sz="1600" b="1" u="sng" dirty="0"/>
              <a:t>of</a:t>
            </a:r>
            <a:r>
              <a:rPr lang="en-US" sz="1600" b="1" dirty="0"/>
              <a:t> Learning (AOL): </a:t>
            </a:r>
            <a:r>
              <a:rPr lang="en-US" sz="1600" dirty="0"/>
              <a:t>All stakeholders, including the broader education community, are informed to celebrates successes and plan next steps for continuous progress.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8600" y="3048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+mj-lt"/>
                <a:cs typeface="Arial" pitchFamily="34" charset="0"/>
              </a:rPr>
              <a:t>Structure of ELA Curriculum</a:t>
            </a:r>
            <a:endParaRPr lang="en-CA" sz="2000" b="1" u="sng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734800" y="5568077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610600" y="228600"/>
            <a:ext cx="533400" cy="5867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we Plan for teaching and learning?</a:t>
            </a:r>
            <a:endParaRPr lang="en-CA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228600" y="304800"/>
            <a:ext cx="3962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+mj-lt"/>
              </a:rPr>
              <a:t>Planning for Meaningful Learning </a:t>
            </a:r>
          </a:p>
          <a:p>
            <a:endParaRPr lang="en-US" b="1" u="sng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Meaningful topics based on student interests, other disciplines and literature themes. Ensure topics are rich enough to engage students in all four ELA practices.     (The study of extinction not dinosaurs). </a:t>
            </a:r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Different lenses (personal, philosophical, social, cultural, historical, imaginative and literary, environmental and technological) used to enrich questioning and learning framework.  </a:t>
            </a:r>
          </a:p>
          <a:p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Flexible approaches used to design instruction (multi-genre thematic design, genre inquiry, interdisciplinary, author  study, etc.)</a:t>
            </a:r>
            <a:endParaRPr lang="en-CA" sz="1600" dirty="0"/>
          </a:p>
        </p:txBody>
      </p:sp>
      <p:sp>
        <p:nvSpPr>
          <p:cNvPr id="30" name="Oval 29"/>
          <p:cNvSpPr/>
          <p:nvPr/>
        </p:nvSpPr>
        <p:spPr>
          <a:xfrm>
            <a:off x="4495800" y="304800"/>
            <a:ext cx="1295400" cy="304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4419600" y="609600"/>
            <a:ext cx="13716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Oval 33"/>
          <p:cNvSpPr/>
          <p:nvPr/>
        </p:nvSpPr>
        <p:spPr>
          <a:xfrm>
            <a:off x="4267200" y="1295400"/>
            <a:ext cx="1600200" cy="1752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5791200" y="533400"/>
            <a:ext cx="1828800" cy="381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715000" y="990600"/>
            <a:ext cx="2133600" cy="9906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715000" y="2362200"/>
            <a:ext cx="1447800" cy="60960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67600" y="838200"/>
            <a:ext cx="990600" cy="369332"/>
          </a:xfrm>
          <a:prstGeom prst="rect">
            <a:avLst/>
          </a:prstGeom>
          <a:solidFill>
            <a:srgbClr val="0070C0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Practice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7010400" y="2819400"/>
            <a:ext cx="1371600" cy="861774"/>
          </a:xfrm>
          <a:prstGeom prst="rect">
            <a:avLst/>
          </a:prstGeom>
          <a:solidFill>
            <a:srgbClr val="92D050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Grade Level/ Grade Band Descriptors</a:t>
            </a:r>
            <a:endParaRPr lang="en-CA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0" y="4826675"/>
            <a:ext cx="4114800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9" name="TextBox 48"/>
          <p:cNvSpPr txBox="1"/>
          <p:nvPr/>
        </p:nvSpPr>
        <p:spPr>
          <a:xfrm>
            <a:off x="165340" y="4803338"/>
            <a:ext cx="396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Where Are We Going? </a:t>
            </a:r>
          </a:p>
          <a:p>
            <a:r>
              <a:rPr lang="en-US" sz="1400" i="1" dirty="0"/>
              <a:t>Get everyone involved in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Dialoguing (strengths/ weaknesses/ problems/solutions)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Share and develop resources and support systems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Create models and templates for flexible planning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Gather and reflect on teaching and learning evidence for </a:t>
            </a:r>
            <a:r>
              <a:rPr lang="en-US" sz="1400"/>
              <a:t>continuous progress</a:t>
            </a:r>
            <a:endParaRPr lang="en-US" sz="1600" dirty="0"/>
          </a:p>
          <a:p>
            <a:endParaRPr lang="en-CA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7086600" y="1905000"/>
            <a:ext cx="1143000" cy="369332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Elements</a:t>
            </a:r>
            <a:endParaRPr lang="en-CA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818</Words>
  <Application>Microsoft Office PowerPoint</Application>
  <PresentationFormat>On-screen Show (4:3)</PresentationFormat>
  <Paragraphs>104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Pitchbook</vt:lpstr>
      <vt:lpstr>Pitchbook</vt:lpstr>
      <vt:lpstr>Why revise the ela curriculum?</vt:lpstr>
      <vt:lpstr>What should ela classrooms look like?   </vt:lpstr>
      <vt:lpstr>How is the revised ELA curriculum structured?</vt:lpstr>
      <vt:lpstr>How do we Plan for teaching and learning?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2017-04-06T21:36:40Z</dcterms:created>
  <dcterms:modified xsi:type="dcterms:W3CDTF">2017-04-11T16:20:20Z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